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61" r:id="rId5"/>
    <p:sldId id="268" r:id="rId6"/>
    <p:sldId id="256" r:id="rId7"/>
    <p:sldId id="257" r:id="rId8"/>
    <p:sldId id="259" r:id="rId9"/>
    <p:sldId id="258" r:id="rId10"/>
    <p:sldId id="260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7" autoAdjust="0"/>
    <p:restoredTop sz="94660"/>
  </p:normalViewPr>
  <p:slideViewPr>
    <p:cSldViewPr snapToGrid="0">
      <p:cViewPr>
        <p:scale>
          <a:sx n="70" d="100"/>
          <a:sy n="70" d="100"/>
        </p:scale>
        <p:origin x="187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867BC-2383-40A9-87FD-F022C0764E2D}" type="datetimeFigureOut">
              <a:rPr lang="en-US"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36256-4A6C-48B1-9CCE-F52242749A4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5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36256-4A6C-48B1-9CCE-F52242749A4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8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36256-4A6C-48B1-9CCE-F52242749A47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0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DDA7-CCD1-4CE9-95A1-A7A25E49815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3A67-01AC-479A-BD9C-E206017D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4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DDA7-CCD1-4CE9-95A1-A7A25E49815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3A67-01AC-479A-BD9C-E206017D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07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DDA7-CCD1-4CE9-95A1-A7A25E49815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3A67-01AC-479A-BD9C-E206017D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1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DDA7-CCD1-4CE9-95A1-A7A25E49815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3A67-01AC-479A-BD9C-E206017D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3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DDA7-CCD1-4CE9-95A1-A7A25E49815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3A67-01AC-479A-BD9C-E206017D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7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DDA7-CCD1-4CE9-95A1-A7A25E49815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3A67-01AC-479A-BD9C-E206017D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0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DDA7-CCD1-4CE9-95A1-A7A25E49815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3A67-01AC-479A-BD9C-E206017D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2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DDA7-CCD1-4CE9-95A1-A7A25E49815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3A67-01AC-479A-BD9C-E206017D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9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DDA7-CCD1-4CE9-95A1-A7A25E49815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3A67-01AC-479A-BD9C-E206017D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0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DDA7-CCD1-4CE9-95A1-A7A25E49815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3A67-01AC-479A-BD9C-E206017D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9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DDA7-CCD1-4CE9-95A1-A7A25E49815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3A67-01AC-479A-BD9C-E206017D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9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2DDA7-CCD1-4CE9-95A1-A7A25E49815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33A67-01AC-479A-BD9C-E206017D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7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891862"/>
          </a:xfrm>
        </p:spPr>
        <p:txBody>
          <a:bodyPr/>
          <a:lstStyle/>
          <a:p>
            <a:r>
              <a:rPr lang="en-US" dirty="0"/>
              <a:t>Why is it important to do your best on the ACT® test?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93" y="1891862"/>
            <a:ext cx="9564414" cy="47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51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2" y="2216722"/>
            <a:ext cx="11059886" cy="45830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2" y="264977"/>
            <a:ext cx="11059886" cy="195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61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221434"/>
            <a:ext cx="10625490" cy="1875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2096521"/>
            <a:ext cx="10625490" cy="447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51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" y="755469"/>
            <a:ext cx="11882881" cy="517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99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0675" y="266700"/>
            <a:ext cx="9144000" cy="1891862"/>
          </a:xfrm>
        </p:spPr>
        <p:txBody>
          <a:bodyPr/>
          <a:lstStyle/>
          <a:p>
            <a:r>
              <a:rPr lang="en-US" dirty="0"/>
              <a:t>Why is it important to do your best on the ACT® test?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2333625"/>
            <a:ext cx="8621842" cy="397033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/>
              </a:rPr>
              <a:t>It can help students get into college (88% of US colleges consider test scores in admissions decisions)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/>
              </a:rPr>
              <a:t>It gives students information on careers they might enjoy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/>
              </a:rPr>
              <a:t>Scores can lead to scholarship and financial aid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201406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31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2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891862"/>
          </a:xfrm>
        </p:spPr>
        <p:txBody>
          <a:bodyPr/>
          <a:lstStyle/>
          <a:p>
            <a:r>
              <a:rPr lang="en-US" dirty="0"/>
              <a:t>ACT College Readiness Benchmarks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7" y="2154621"/>
            <a:ext cx="8350468" cy="41752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70125" y="2472523"/>
            <a:ext cx="25802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41% </a:t>
            </a:r>
            <a:r>
              <a:rPr lang="en-US" sz="3200" dirty="0"/>
              <a:t>of 2016 ACT-tested high school graduates met the ACT mathematics benchmark</a:t>
            </a:r>
          </a:p>
        </p:txBody>
      </p:sp>
    </p:spTree>
    <p:extLst>
      <p:ext uri="{BB962C8B-B14F-4D97-AF65-F5344CB8AC3E}">
        <p14:creationId xmlns:p14="http://schemas.microsoft.com/office/powerpoint/2010/main" val="1016351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891862"/>
          </a:xfrm>
        </p:spPr>
        <p:txBody>
          <a:bodyPr/>
          <a:lstStyle/>
          <a:p>
            <a:r>
              <a:rPr lang="en-US" dirty="0"/>
              <a:t>ACT College Readiness Benchmarks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2" y="2207173"/>
            <a:ext cx="8198068" cy="4099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70125" y="2472523"/>
            <a:ext cx="25802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44% </a:t>
            </a:r>
            <a:r>
              <a:rPr lang="en-US" sz="3200" dirty="0"/>
              <a:t>of 2016 ACT-tested high school graduates met the ACT reading benchmark</a:t>
            </a:r>
          </a:p>
        </p:txBody>
      </p:sp>
    </p:spTree>
    <p:extLst>
      <p:ext uri="{BB962C8B-B14F-4D97-AF65-F5344CB8AC3E}">
        <p14:creationId xmlns:p14="http://schemas.microsoft.com/office/powerpoint/2010/main" val="144582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891862"/>
          </a:xfrm>
        </p:spPr>
        <p:txBody>
          <a:bodyPr/>
          <a:lstStyle/>
          <a:p>
            <a:r>
              <a:rPr lang="en-US" dirty="0"/>
              <a:t>ACT College Readiness Benchmarks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5" y="2196663"/>
            <a:ext cx="8350468" cy="4175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70125" y="2472523"/>
            <a:ext cx="25802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61% </a:t>
            </a:r>
            <a:r>
              <a:rPr lang="en-US" sz="3200" dirty="0"/>
              <a:t>of 2016 ACT-tested high school graduates met the ACT English benchmark</a:t>
            </a:r>
          </a:p>
        </p:txBody>
      </p:sp>
    </p:spTree>
    <p:extLst>
      <p:ext uri="{BB962C8B-B14F-4D97-AF65-F5344CB8AC3E}">
        <p14:creationId xmlns:p14="http://schemas.microsoft.com/office/powerpoint/2010/main" val="3944223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891862"/>
          </a:xfrm>
        </p:spPr>
        <p:txBody>
          <a:bodyPr/>
          <a:lstStyle/>
          <a:p>
            <a:r>
              <a:rPr lang="en-US" dirty="0"/>
              <a:t>ACT College Readiness Benchmarks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84" y="2241331"/>
            <a:ext cx="8234856" cy="4117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70125" y="2472523"/>
            <a:ext cx="25802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36% </a:t>
            </a:r>
            <a:r>
              <a:rPr lang="en-US" sz="3200" dirty="0"/>
              <a:t>of 2016 ACT-tested high school graduates met the ACT science benchmark</a:t>
            </a:r>
          </a:p>
        </p:txBody>
      </p:sp>
    </p:spTree>
    <p:extLst>
      <p:ext uri="{BB962C8B-B14F-4D97-AF65-F5344CB8AC3E}">
        <p14:creationId xmlns:p14="http://schemas.microsoft.com/office/powerpoint/2010/main" val="2229085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54" y="70912"/>
            <a:ext cx="11028318" cy="6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38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" y="767127"/>
            <a:ext cx="12155844" cy="538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08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S_x0020_Job_x0020_Number xmlns="a8826f92-18e0-454d-80dd-e4e3c6e669e4" xsi:nil="true"/>
    <Content_x0020_Structure xmlns="a8826f92-18e0-454d-80dd-e4e3c6e669e4" xsi:nil="true"/>
    <MS_x0020_Product_x002f_Service xmlns="a8826f92-18e0-454d-80dd-e4e3c6e669e4"/>
    <Audience_x0020_Transition xmlns="39011fe7-edde-4ef2-a25d-a57fc19e8239"/>
    <PublishingExpirationDate xmlns="http://schemas.microsoft.com/sharepoint/v3" xsi:nil="true"/>
    <JobTitle xmlns="http://schemas.microsoft.com/sharepoint/v3" xsi:nil="true"/>
    <PublishingStartDate xmlns="http://schemas.microsoft.com/sharepoint/v3" xsi:nil="true"/>
    <Audience_x0020_Role xmlns="39011fe7-edde-4ef2-a25d-a57fc19e8239"/>
    <Ideal_x0020_Mindset xmlns="a8826f92-18e0-454d-80dd-e4e3c6e669e4"/>
    <Topic xmlns="a8826f92-18e0-454d-80dd-e4e3c6e669e4"/>
    <Deployment_x0020_Date xmlns="a8826f92-18e0-454d-80dd-e4e3c6e669e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A4B0C54CA41C4AAA76AD77642C0A34" ma:contentTypeVersion="12" ma:contentTypeDescription="Create a new document." ma:contentTypeScope="" ma:versionID="d9aedba403b0213fbf382c681f790a5b">
  <xsd:schema xmlns:xsd="http://www.w3.org/2001/XMLSchema" xmlns:xs="http://www.w3.org/2001/XMLSchema" xmlns:p="http://schemas.microsoft.com/office/2006/metadata/properties" xmlns:ns1="http://schemas.microsoft.com/sharepoint/v3" xmlns:ns2="39011fe7-edde-4ef2-a25d-a57fc19e8239" xmlns:ns3="a8826f92-18e0-454d-80dd-e4e3c6e669e4" targetNamespace="http://schemas.microsoft.com/office/2006/metadata/properties" ma:root="true" ma:fieldsID="8927df5b349b07036ea6627847132bee" ns1:_="" ns2:_="" ns3:_="">
    <xsd:import namespace="http://schemas.microsoft.com/sharepoint/v3"/>
    <xsd:import namespace="39011fe7-edde-4ef2-a25d-a57fc19e8239"/>
    <xsd:import namespace="a8826f92-18e0-454d-80dd-e4e3c6e669e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2:Audience_x0020_Role" minOccurs="0"/>
                <xsd:element ref="ns2:Audience_x0020_Transition" minOccurs="0"/>
                <xsd:element ref="ns3:Ideal_x0020_Mindset" minOccurs="0"/>
                <xsd:element ref="ns3:Topic" minOccurs="0"/>
                <xsd:element ref="ns3:Content_x0020_Structure" minOccurs="0"/>
                <xsd:element ref="ns3:Deployment_x0020_Date" minOccurs="0"/>
                <xsd:element ref="ns3:MS_x0020_Product_x002f_Service" minOccurs="0"/>
                <xsd:element ref="ns3:MS_x0020_Job_x0020_Number" minOccurs="0"/>
                <xsd:element ref="ns1:JobTit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JobTitle" ma:index="20" nillable="true" ma:displayName="Job Title" ma:internalName="JobTitl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11fe7-edde-4ef2-a25d-a57fc19e823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Audience_x0020_Role" ma:index="12" nillable="true" ma:displayName="Audience Role" ma:internalName="Audience_x0020_Rol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earner"/>
                    <xsd:enumeration value="Parent"/>
                    <xsd:enumeration value="Counselor/Advisor"/>
                    <xsd:enumeration value="Educator"/>
                    <xsd:enumeration value="Logisticator/Implementer"/>
                    <xsd:enumeration value="Gatekeeper/Decision Maker"/>
                    <xsd:enumeration value="Employer"/>
                    <xsd:enumeration value="State Orgs"/>
                  </xsd:restriction>
                </xsd:simpleType>
              </xsd:element>
            </xsd:sequence>
          </xsd:extension>
        </xsd:complexContent>
      </xsd:complexType>
    </xsd:element>
    <xsd:element name="Audience_x0020_Transition" ma:index="13" nillable="true" ma:displayName="Audience Transition" ma:internalName="Audience_x0020_Transi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areer"/>
                    <xsd:enumeration value="Higher Ed"/>
                    <xsd:enumeration value="High School"/>
                    <xsd:enumeration value="Middle School"/>
                    <xsd:enumeration value="Elementary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26f92-18e0-454d-80dd-e4e3c6e669e4" elementFormDefault="qualified">
    <xsd:import namespace="http://schemas.microsoft.com/office/2006/documentManagement/types"/>
    <xsd:import namespace="http://schemas.microsoft.com/office/infopath/2007/PartnerControls"/>
    <xsd:element name="Ideal_x0020_Mindset" ma:index="14" nillable="true" ma:displayName="Ideal Mindset" ma:internalName="Ideal_x0020_Mindse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/P/I - Student will benefit greatly from taking the ACT"/>
                    <xsd:enumeration value="S/P/I - The highest score is priority #1 - even 1 point matters for scholarships"/>
                    <xsd:enumeration value="S/P/I - Online prep can help students maximize score"/>
                    <xsd:enumeration value="S/P/I - Student should plan to take the test at least twice."/>
                    <xsd:enumeration value="S/P/I - It would be valuable to have an early indicator of how student will do on the ACT"/>
                    <xsd:enumeration value="S/P/I - Sharing student data with educational institutions through ACT is safe and can have great benefit"/>
                    <xsd:enumeration value="S/P/I - &quot;Student should plan to take the test at least twice."/>
                    <xsd:enumeration value="PSE - Standardized tests are valuable for predicting long-term college outcomes, including retention, cumulative GPA, and graduation"/>
                    <xsd:enumeration value="PSE - Recruiting the right students is easier with accurate and reliable indepth data insights"/>
                    <xsd:enumeration value="PSE - It is safe for students to share data with educational institutions through ACT and can have great benefit"/>
                    <xsd:enumeration value="PSE - Having more information about a student allows for the best admissions decisions"/>
                    <xsd:enumeration value="WF - Employers: Foundational skills are vital to job performance"/>
                    <xsd:enumeration value="WF - Employers: Employee turnover can often be attributed to foundational skills gap"/>
                    <xsd:enumeration value="WF - Employers: It is worth the effort and cost to assess applicants and current employees"/>
                    <xsd:enumeration value="WF - Purchasers/Influencers: There is a fundational skills gap- employers want to fixed"/>
                    <xsd:enumeration value="WF - Purchasers/Influencers: The skills gap can be addressed with WorkKeys and the NCRC"/>
                    <xsd:enumeration value="WF - Purchasers/Influencers: ACT is dedicated to workforce clients"/>
                    <xsd:enumeration value="WF - Purchasers/Influencers: A skilled workforce can boost the economic health of a community"/>
                    <xsd:enumeration value="WF - Purchasers/Influencers: Federal funding can be used for NCRC/WorkKeys"/>
                    <xsd:enumeration value="WF - End Users: Employers will favor me if I have an NCRC"/>
                    <xsd:enumeration value="WF - End Users: It's easy to find a place to test"/>
                    <xsd:enumeration value="K-12 - Standardized tests is valuable for schools and students. It should be a high priority in budgeting."/>
                    <xsd:enumeration value="K-12 - System-wide testing has many advantages, often identifying students who wouldn't have otherwise considered college"/>
                    <xsd:enumeration value="K-12 - Higher ed inst will (and should) continue to require ACT/SAT"/>
                    <xsd:enumeration value="K-12 - Ensuring students are on track early is vital - as is keeping them on track - so indicators of progress toward readiness are valuable"/>
                    <xsd:enumeration value="K-12 - Using test prep products help students maximize test scores"/>
                    <xsd:enumeration value="K-12 - Statewide testing helps more underserved students get to college"/>
                    <xsd:enumeration value="K-12 - When students share data with educational institutions through ACT, it is safe and is beneficial"/>
                    <xsd:enumeration value="Govt - There is a foundational skills gap, employers want to fix."/>
                    <xsd:enumeration value="Govt -  The skills gap can be addressed with WorkKeys and the NCRC"/>
                    <xsd:enumeration value="Govt - ACT is dedicated to workforce clients"/>
                    <xsd:enumeration value="Govt - A skilled workforce can boost the economic health of a community"/>
                    <xsd:enumeration value="Govt - Federal funding can be used for NCRC/WorkKeys"/>
                  </xsd:restriction>
                </xsd:simpleType>
              </xsd:element>
            </xsd:sequence>
          </xsd:extension>
        </xsd:complexContent>
      </xsd:complexType>
    </xsd:element>
    <xsd:element name="Topic" ma:index="15" nillable="true" ma:displayName="Topic" ma:internalName="Top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/P/I: Student Success"/>
                    <xsd:enumeration value="S/P/I: Plan for Future"/>
                    <xsd:enumeration value="S/P/I: Can I get into college?"/>
                    <xsd:enumeration value="S/P/I: Stress from Parents, schools"/>
                    <xsd:enumeration value="S/P/I: Pressure of high stakes test vs rewards of high scores"/>
                    <xsd:enumeration value="S/P/I: Student Academic Success"/>
                    <xsd:enumeration value="S/P/I: Encouraging independence"/>
                    <xsd:enumeration value="S/P/I: Struggle to step in or fear of failure"/>
                    <xsd:enumeration value="S/P/I: Preparing for Academic Success"/>
                    <xsd:enumeration value="K-12: Student Improvement"/>
                    <xsd:enumeration value="K-12: Preparing Students for Future"/>
                    <xsd:enumeration value="K-12: Transition to High School"/>
                    <xsd:enumeration value="K-12: Priorities for Counselors"/>
                    <xsd:enumeration value="K-12: Budget"/>
                    <xsd:enumeration value="K-12: Student Success/College &amp; Career Prep"/>
                    <xsd:enumeration value="K-12: Accountability (Mandates - Fed ESSA/State standards)"/>
                    <xsd:enumeration value="K-12: Dropout &amp; Graduation Rates - measuring student progress"/>
                    <xsd:enumeration value="K-12: Priorities for Counselors - interventions, help parents"/>
                    <xsd:enumeration value="PSE: Recruitment"/>
                    <xsd:enumeration value="PSE: Enrollment"/>
                    <xsd:enumeration value="PSE: Admissions - Measuring student college readiness"/>
                    <xsd:enumeration value="PSE: Retention - Measuring student college success"/>
                    <xsd:enumeration value="PSE: Graduation Rates - Measuring student college success"/>
                    <xsd:enumeration value="WF: Professional Advancement"/>
                    <xsd:enumeration value="WF: Measuring Job Readiness"/>
                    <xsd:enumeration value="WF: Finding employment"/>
                    <xsd:enumeration value="WF: Retaining employment"/>
                    <xsd:enumeration value="WF: Measure employee skills"/>
                    <xsd:enumeration value="WF: Retention"/>
                    <xsd:enumeration value="WF: Employee recruitment"/>
                    <xsd:enumeration value="WF: Measure job readiness before hiring"/>
                    <xsd:enumeration value="Govt: Academic Accountability (Mandates - Fed ESSA / State standards)"/>
                    <xsd:enumeration value="Govt: School: Dropout/Retention &amp; Graduation Rates"/>
                    <xsd:enumeration value="Govt: Budget"/>
                    <xsd:enumeration value="Govt: Community Success: Students, Employee, Employers"/>
                    <xsd:enumeration value="Govt: Building a skilled community"/>
                  </xsd:restriction>
                </xsd:simpleType>
              </xsd:element>
            </xsd:sequence>
          </xsd:extension>
        </xsd:complexContent>
      </xsd:complexType>
    </xsd:element>
    <xsd:element name="Content_x0020_Structure" ma:index="16" nillable="true" ma:displayName="Content Structure" ma:format="Dropdown" ma:internalName="Content_x0020_Structure">
      <xsd:simpleType>
        <xsd:restriction base="dms:Choice">
          <xsd:enumeration value="Best of"/>
          <xsd:enumeration value="DYK"/>
          <xsd:enumeration value="How-to"/>
          <xsd:enumeration value="List"/>
          <xsd:enumeration value="News/Trends"/>
          <xsd:enumeration value="Product-focus"/>
          <xsd:enumeration value="Research-focus"/>
          <xsd:enumeration value="n/a"/>
        </xsd:restriction>
      </xsd:simpleType>
    </xsd:element>
    <xsd:element name="Deployment_x0020_Date" ma:index="17" nillable="true" ma:displayName="Deployment Date" ma:format="DateOnly" ma:internalName="Deployment_x0020_Date">
      <xsd:simpleType>
        <xsd:restriction base="dms:DateTime"/>
      </xsd:simpleType>
    </xsd:element>
    <xsd:element name="MS_x0020_Product_x002f_Service" ma:index="18" nillable="true" ma:displayName="MS Product/Service" ma:internalName="MS_x0020_Product_x002f_Servi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he ACT"/>
                    <xsd:enumeration value="ACT Aspire"/>
                    <xsd:enumeration value="ACT CAAP"/>
                    <xsd:enumeration value="ACT Compass"/>
                    <xsd:enumeration value="ACT Engage"/>
                    <xsd:enumeration value="ACT Engage College"/>
                    <xsd:enumeration value="ACT Enroll"/>
                    <xsd:enumeration value="ACT Explore"/>
                    <xsd:enumeration value="ACT QualityCore"/>
                    <xsd:enumeration value="ACT Plan"/>
                    <xsd:enumeration value="ACT WorkKeys"/>
                    <xsd:enumeration value="ACT National Career Readiness Certificate"/>
                    <xsd:enumeration value="ACT KeyTrain"/>
                    <xsd:enumeration value="ACT Soft Skills Suite"/>
                    <xsd:enumeration value="ACT Career Ready 101"/>
                    <xsd:enumeration value="AIM ACT Information Manager"/>
                    <xsd:enumeration value="ACT Predictive Modeling Service"/>
                    <xsd:enumeration value="ACT Enrollment Information Service"/>
                    <xsd:enumeration value="ACT Enrollment Management Services"/>
                    <xsd:enumeration value="ACT Educational Opportunity Service"/>
                    <xsd:enumeration value="ACT Institutional Data Questionnaire"/>
                    <xsd:enumeration value="ACT Class Profile Service"/>
                    <xsd:enumeration value="ACT Retention/Attrition Service"/>
                    <xsd:enumeration value="ACT Prediction Research Service"/>
                    <xsd:enumeration value="ACT Course Placement Service"/>
                    <xsd:enumeration value="ACT Profile"/>
                    <xsd:enumeration value="ACT Entering Student Descriptive Report"/>
                    <xsd:enumeration value="Predictive Service for the ACT"/>
                    <xsd:enumeration value="Returning Student Retention Report"/>
                    <xsd:enumeration value="ACT CAAP Content Analysis Report"/>
                    <xsd:enumeration value="ACT/CAAP Linkage Report"/>
                    <xsd:enumeration value="ACT Compass/ACT CAAP Linkage Report"/>
                    <xsd:enumeration value="ACT Online Prep"/>
                    <xsd:enumeration value="ACT Kaplan Online Prep Live"/>
                    <xsd:enumeration value="Customer Success"/>
                    <xsd:enumeration value="Education &amp; Career Planning"/>
                    <xsd:enumeration value="EPC"/>
                    <xsd:enumeration value="PreACT"/>
                    <xsd:enumeration value="CCRW"/>
                    <xsd:enumeration value="College and Career Readiness Campaign"/>
                    <xsd:enumeration value="Public Affairs (OPA/Policy &amp; Advocacy)"/>
                    <xsd:enumeration value="Research"/>
                    <xsd:enumeration value="State Orgs"/>
                    <xsd:enumeration value="ACT Corporate"/>
                    <xsd:enumeration value="Web - general"/>
                    <xsd:enumeration value="K-12 Products"/>
                    <xsd:enumeration value="PSE Products"/>
                    <xsd:enumeration value="Workforce Products"/>
                  </xsd:restriction>
                </xsd:simpleType>
              </xsd:element>
            </xsd:sequence>
          </xsd:extension>
        </xsd:complexContent>
      </xsd:complexType>
    </xsd:element>
    <xsd:element name="MS_x0020_Job_x0020_Number" ma:index="19" nillable="true" ma:displayName="MS Job Number" ma:decimals="0" ma:internalName="MS_x0020_Job_x0020_Number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0887C7-FD76-480C-9EA1-A21F439531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21D68A-23F9-4851-AC65-E43EAE2BDEC4}">
  <ds:schemaRefs>
    <ds:schemaRef ds:uri="http://purl.org/dc/terms/"/>
    <ds:schemaRef ds:uri="a8826f92-18e0-454d-80dd-e4e3c6e669e4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sharepoint/v3"/>
    <ds:schemaRef ds:uri="39011fe7-edde-4ef2-a25d-a57fc19e8239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C5DC0AE-DF15-49C5-9D31-4B014CEBE5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9011fe7-edde-4ef2-a25d-a57fc19e8239"/>
    <ds:schemaRef ds:uri="a8826f92-18e0-454d-80dd-e4e3c6e669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83</Words>
  <Application>Microsoft Office PowerPoint</Application>
  <PresentationFormat>Widescreen</PresentationFormat>
  <Paragraphs>10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Why is it important to do your best on the ACT® test?</vt:lpstr>
      <vt:lpstr>Why is it important to do your best on the ACT® test?</vt:lpstr>
      <vt:lpstr>PowerPoint Presentation</vt:lpstr>
      <vt:lpstr>ACT College Readiness Benchmarks</vt:lpstr>
      <vt:lpstr>ACT College Readiness Benchmarks</vt:lpstr>
      <vt:lpstr>ACT College Readiness Benchmarks</vt:lpstr>
      <vt:lpstr>ACT College Readiness Benchmarks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H. Valet</dc:creator>
  <cp:lastModifiedBy>William H. Valet</cp:lastModifiedBy>
  <cp:revision>8</cp:revision>
  <dcterms:created xsi:type="dcterms:W3CDTF">2017-03-02T21:47:12Z</dcterms:created>
  <dcterms:modified xsi:type="dcterms:W3CDTF">2017-03-07T16:28:29Z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0x01010004A4B0C54CA41C4AAA76AD77642C0A34</vt:lpwstr>
  </property>
</Properties>
</file>