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77" r:id="rId5"/>
    <p:sldId id="261" r:id="rId6"/>
    <p:sldId id="268" r:id="rId7"/>
    <p:sldId id="270" r:id="rId8"/>
    <p:sldId id="271" r:id="rId9"/>
    <p:sldId id="256" r:id="rId10"/>
    <p:sldId id="258" r:id="rId11"/>
    <p:sldId id="259" r:id="rId12"/>
    <p:sldId id="257" r:id="rId13"/>
    <p:sldId id="260" r:id="rId14"/>
    <p:sldId id="262" r:id="rId15"/>
    <p:sldId id="263" r:id="rId16"/>
    <p:sldId id="264" r:id="rId17"/>
    <p:sldId id="265" r:id="rId18"/>
    <p:sldId id="266" r:id="rId19"/>
    <p:sldId id="273" r:id="rId20"/>
    <p:sldId id="269" r:id="rId21"/>
    <p:sldId id="272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867BC-2383-40A9-87FD-F022C0764E2D}" type="datetimeFigureOut">
              <a:rPr lang="en-US"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36256-4A6C-48B1-9CCE-F52242749A4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36256-4A6C-48B1-9CCE-F52242749A4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95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36256-4A6C-48B1-9CCE-F52242749A47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69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36256-4A6C-48B1-9CCE-F52242749A47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96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36256-4A6C-48B1-9CCE-F52242749A47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3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36256-4A6C-48B1-9CCE-F52242749A4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0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36256-4A6C-48B1-9CCE-F52242749A4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36256-4A6C-48B1-9CCE-F52242749A4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93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36256-4A6C-48B1-9CCE-F52242749A4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04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36256-4A6C-48B1-9CCE-F52242749A47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07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36256-4A6C-48B1-9CCE-F52242749A47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25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36256-4A6C-48B1-9CCE-F52242749A47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08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36256-4A6C-48B1-9CCE-F52242749A47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2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4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0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1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3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7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0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9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0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9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9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DDA7-CCD1-4CE9-95A1-A7A25E49815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7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4791" y="216217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666666"/>
                </a:solidFill>
              </a:rPr>
              <a:t>You can use slides from this power point for your meetings with parents, students, and educators and school board members to talk about college and career planning.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8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91862"/>
          </a:xfrm>
        </p:spPr>
        <p:txBody>
          <a:bodyPr/>
          <a:lstStyle/>
          <a:p>
            <a:r>
              <a:rPr lang="en-US"/>
              <a:t>ACT College Readiness Benchmarks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4" y="2241331"/>
            <a:ext cx="8234856" cy="4117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0125" y="2472523"/>
            <a:ext cx="25802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36% </a:t>
            </a:r>
            <a:r>
              <a:rPr lang="en-US" sz="3200"/>
              <a:t>of 2016 ACT-tested high school graduates met the ACT science benchmark</a:t>
            </a:r>
          </a:p>
        </p:txBody>
      </p:sp>
    </p:spTree>
    <p:extLst>
      <p:ext uri="{BB962C8B-B14F-4D97-AF65-F5344CB8AC3E}">
        <p14:creationId xmlns:p14="http://schemas.microsoft.com/office/powerpoint/2010/main" val="222908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4" y="70912"/>
            <a:ext cx="11028318" cy="6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3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" y="767127"/>
            <a:ext cx="12155844" cy="538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0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2" y="2216722"/>
            <a:ext cx="11059886" cy="4583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2" y="264977"/>
            <a:ext cx="11059886" cy="195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6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221434"/>
            <a:ext cx="10625490" cy="1875087"/>
          </a:xfrm>
          <a:prstGeom prst="rect">
            <a:avLst/>
          </a:prstGeom>
        </p:spPr>
      </p:pic>
      <p:pic>
        <p:nvPicPr>
          <p:cNvPr id="2" name="Picture 1" descr="test prep slide image (00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05" y="2076450"/>
            <a:ext cx="10614543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51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" y="755469"/>
            <a:ext cx="11882881" cy="51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9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S 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3" y="1495425"/>
            <a:ext cx="11562139" cy="36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31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OS 1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67019" y="914400"/>
            <a:ext cx="11229612" cy="5091901"/>
          </a:xfrm>
        </p:spPr>
      </p:pic>
    </p:spTree>
    <p:extLst>
      <p:ext uri="{BB962C8B-B14F-4D97-AF65-F5344CB8AC3E}">
        <p14:creationId xmlns:p14="http://schemas.microsoft.com/office/powerpoint/2010/main" val="463403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OS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78" y="962025"/>
            <a:ext cx="11429845" cy="49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55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S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54" y="942975"/>
            <a:ext cx="11547095" cy="511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3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91862"/>
          </a:xfrm>
        </p:spPr>
        <p:txBody>
          <a:bodyPr/>
          <a:lstStyle/>
          <a:p>
            <a:r>
              <a:rPr lang="en-US"/>
              <a:t>Why is it important to do your best on the ACT® test?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93" y="1891862"/>
            <a:ext cx="9564414" cy="47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51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S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61" y="1047750"/>
            <a:ext cx="11744800" cy="49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53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S 5.JPG"/>
          <p:cNvPicPr>
            <a:picLocks noChangeAspect="1"/>
          </p:cNvPicPr>
          <p:nvPr/>
        </p:nvPicPr>
        <p:blipFill>
          <a:blip r:embed="rId3"/>
          <a:srcRect l="6110" r="5109"/>
          <a:stretch>
            <a:fillRect/>
          </a:stretch>
        </p:blipFill>
        <p:spPr>
          <a:xfrm>
            <a:off x="495612" y="723900"/>
            <a:ext cx="11179570" cy="52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675" y="266700"/>
            <a:ext cx="9144000" cy="1891862"/>
          </a:xfrm>
        </p:spPr>
        <p:txBody>
          <a:bodyPr/>
          <a:lstStyle/>
          <a:p>
            <a:r>
              <a:rPr lang="en-US"/>
              <a:t>Why is it important to do your best on the ACT® test?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2333625"/>
            <a:ext cx="8621842" cy="397033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>
                <a:latin typeface="Calibri"/>
              </a:rPr>
              <a:t>It can help students get into college (88% of US colleges consider test scores in admissions decisions)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>
                <a:latin typeface="Calibri"/>
              </a:rPr>
              <a:t>It gives students information on careers they might enjoy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>
                <a:latin typeface="Calibri"/>
              </a:rPr>
              <a:t>Scores can lead to scholarship and financial aid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201406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/>
              <a:t>Is retesting worth it?</a:t>
            </a:r>
          </a:p>
        </p:txBody>
      </p:sp>
      <p:pic>
        <p:nvPicPr>
          <p:cNvPr id="6" name="Content Placeholder 5" descr="image two every point matters twitter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100377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/>
              <a:t>Is retesting worth it?</a:t>
            </a:r>
          </a:p>
        </p:txBody>
      </p:sp>
      <p:pic>
        <p:nvPicPr>
          <p:cNvPr id="4" name="Content Placeholder 3" descr="ACT_Registration_Drive_Facebook_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6198" y="1809750"/>
            <a:ext cx="5474523" cy="4592367"/>
          </a:xfrm>
        </p:spPr>
      </p:pic>
    </p:spTree>
    <p:extLst>
      <p:ext uri="{BB962C8B-B14F-4D97-AF65-F5344CB8AC3E}">
        <p14:creationId xmlns:p14="http://schemas.microsoft.com/office/powerpoint/2010/main" val="118905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31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2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91862"/>
          </a:xfrm>
        </p:spPr>
        <p:txBody>
          <a:bodyPr/>
          <a:lstStyle/>
          <a:p>
            <a:r>
              <a:rPr lang="en-US"/>
              <a:t>ACT College Readiness Benchmarks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5" y="2196663"/>
            <a:ext cx="8350468" cy="4175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0125" y="2472523"/>
            <a:ext cx="25802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61% </a:t>
            </a:r>
            <a:r>
              <a:rPr lang="en-US" sz="3200"/>
              <a:t>of 2016 ACT-tested high school graduates met the ACT English benchmark</a:t>
            </a:r>
          </a:p>
        </p:txBody>
      </p:sp>
    </p:spTree>
    <p:extLst>
      <p:ext uri="{BB962C8B-B14F-4D97-AF65-F5344CB8AC3E}">
        <p14:creationId xmlns:p14="http://schemas.microsoft.com/office/powerpoint/2010/main" val="394422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91862"/>
          </a:xfrm>
        </p:spPr>
        <p:txBody>
          <a:bodyPr/>
          <a:lstStyle/>
          <a:p>
            <a:r>
              <a:rPr lang="en-US"/>
              <a:t>ACT College Readiness Benchmarks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2" y="2207173"/>
            <a:ext cx="8198068" cy="4099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0125" y="2472523"/>
            <a:ext cx="25802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44% </a:t>
            </a:r>
            <a:r>
              <a:rPr lang="en-US" sz="3200"/>
              <a:t>of 2016 ACT-tested high school graduates met the ACT reading benchmark</a:t>
            </a:r>
          </a:p>
        </p:txBody>
      </p:sp>
    </p:spTree>
    <p:extLst>
      <p:ext uri="{BB962C8B-B14F-4D97-AF65-F5344CB8AC3E}">
        <p14:creationId xmlns:p14="http://schemas.microsoft.com/office/powerpoint/2010/main" val="14458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91862"/>
          </a:xfrm>
        </p:spPr>
        <p:txBody>
          <a:bodyPr/>
          <a:lstStyle/>
          <a:p>
            <a:r>
              <a:rPr lang="en-US"/>
              <a:t>ACT College Readiness Benchmarks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7" y="2154621"/>
            <a:ext cx="8350468" cy="4175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70125" y="2472523"/>
            <a:ext cx="25802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41% </a:t>
            </a:r>
            <a:r>
              <a:rPr lang="en-US" sz="3200"/>
              <a:t>of 2016 ACT-tested high school graduates met the ACT mathematics benchmark</a:t>
            </a:r>
          </a:p>
        </p:txBody>
      </p:sp>
    </p:spTree>
    <p:extLst>
      <p:ext uri="{BB962C8B-B14F-4D97-AF65-F5344CB8AC3E}">
        <p14:creationId xmlns:p14="http://schemas.microsoft.com/office/powerpoint/2010/main" val="1016351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64BC45B93B5438E8DD886E7411D38" ma:contentTypeVersion="13" ma:contentTypeDescription="Create a new document." ma:contentTypeScope="" ma:versionID="5a93327976c74d2a756796484fb229b7">
  <xsd:schema xmlns:xsd="http://www.w3.org/2001/XMLSchema" xmlns:xs="http://www.w3.org/2001/XMLSchema" xmlns:p="http://schemas.microsoft.com/office/2006/metadata/properties" xmlns:ns2="fab09cd2-a555-43e6-9453-50e290cae17a" xmlns:ns3="39011fe7-edde-4ef2-a25d-a57fc19e8239" targetNamespace="http://schemas.microsoft.com/office/2006/metadata/properties" ma:root="true" ma:fieldsID="758b1e30f19ddb579d934cba3ccc852a" ns2:_="" ns3:_="">
    <xsd:import namespace="fab09cd2-a555-43e6-9453-50e290cae17a"/>
    <xsd:import namespace="39011fe7-edde-4ef2-a25d-a57fc19e8239"/>
    <xsd:element name="properties">
      <xsd:complexType>
        <xsd:sequence>
          <xsd:element name="documentManagement">
            <xsd:complexType>
              <xsd:all>
                <xsd:element ref="ns2:MS_x0020_Job_x0020_Number_x0020__x002d__x0020_CML" minOccurs="0"/>
                <xsd:element ref="ns2:Audience_x0020_Role_x0020__x002d__x0020_CML" minOccurs="0"/>
                <xsd:element ref="ns2:Audience_x0020_Transition_x0020__x002d__x0020_CML" minOccurs="0"/>
                <xsd:element ref="ns2:Content_x0020_Structure_x0020__x002d__x0020_CML" minOccurs="0"/>
                <xsd:element ref="ns2:Deployment_x0020_Date_x0020__x002d__x0020_CML" minOccurs="0"/>
                <xsd:element ref="ns2:Ideal_x0020_Mindset_x0020__x002d__x0020_CML" minOccurs="0"/>
                <xsd:element ref="ns2:Job_x0020_Title_x0020__x002d__x0020_CML" minOccurs="0"/>
                <xsd:element ref="ns2:MS_x0020_Product_x002f_Service_x0020__x002d__x0020_CML" minOccurs="0"/>
                <xsd:element ref="ns2:Topic_x0020__x002d__x0020_CML" minOccurs="0"/>
                <xsd:element ref="ns2:Project_x0020_Status_x0020__x002d__x0020_CML"/>
                <xsd:element ref="ns2:Workflow_x003a__x0020_CM_x0020_Library_x0020_Lookup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09cd2-a555-43e6-9453-50e290cae17a" elementFormDefault="qualified">
    <xsd:import namespace="http://schemas.microsoft.com/office/2006/documentManagement/types"/>
    <xsd:import namespace="http://schemas.microsoft.com/office/infopath/2007/PartnerControls"/>
    <xsd:element name="MS_x0020_Job_x0020_Number_x0020__x002d__x0020_CML" ma:index="8" nillable="true" ma:displayName="MS Job Number - CML" ma:decimals="0" ma:internalName="MS_x0020_Job_x0020_Number_x0020__x002d__x0020_CML">
      <xsd:simpleType>
        <xsd:restriction base="dms:Number"/>
      </xsd:simpleType>
    </xsd:element>
    <xsd:element name="Audience_x0020_Role_x0020__x002d__x0020_CML" ma:index="9" nillable="true" ma:displayName="Audience Role - CML" ma:internalName="Audience_x0020_Role_x0020__x002d__x0020_CM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earner"/>
                    <xsd:enumeration value="Parent"/>
                    <xsd:enumeration value="Counselor/Advisor"/>
                    <xsd:enumeration value="Educator"/>
                    <xsd:enumeration value="Logisticator/Implementer"/>
                    <xsd:enumeration value="Gatekeeper/Decision Maker"/>
                    <xsd:enumeration value="Employer"/>
                    <xsd:enumeration value="State Orgs"/>
                  </xsd:restriction>
                </xsd:simpleType>
              </xsd:element>
            </xsd:sequence>
          </xsd:extension>
        </xsd:complexContent>
      </xsd:complexType>
    </xsd:element>
    <xsd:element name="Audience_x0020_Transition_x0020__x002d__x0020_CML" ma:index="10" nillable="true" ma:displayName="Audience Transition - CML" ma:internalName="Audience_x0020_Transition_x0020__x002d__x0020_CM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areer"/>
                    <xsd:enumeration value="Higher Ed"/>
                    <xsd:enumeration value="High School"/>
                    <xsd:enumeration value="Middle School"/>
                    <xsd:enumeration value="Elementary"/>
                  </xsd:restriction>
                </xsd:simpleType>
              </xsd:element>
            </xsd:sequence>
          </xsd:extension>
        </xsd:complexContent>
      </xsd:complexType>
    </xsd:element>
    <xsd:element name="Content_x0020_Structure_x0020__x002d__x0020_CML" ma:index="11" nillable="true" ma:displayName="Content Structure - CML" ma:format="Dropdown" ma:internalName="Content_x0020_Structure_x0020__x002d__x0020_CML">
      <xsd:simpleType>
        <xsd:restriction base="dms:Choice">
          <xsd:enumeration value="Best of"/>
          <xsd:enumeration value="DYK"/>
          <xsd:enumeration value="How-to"/>
          <xsd:enumeration value="List"/>
          <xsd:enumeration value="News/Trends"/>
          <xsd:enumeration value="Product-focus"/>
          <xsd:enumeration value="Research-focus"/>
          <xsd:enumeration value="n/a"/>
        </xsd:restriction>
      </xsd:simpleType>
    </xsd:element>
    <xsd:element name="Deployment_x0020_Date_x0020__x002d__x0020_CML" ma:index="12" nillable="true" ma:displayName="Deployment Date - CML" ma:format="DateOnly" ma:internalName="Deployment_x0020_Date_x0020__x002d__x0020_CML">
      <xsd:simpleType>
        <xsd:restriction base="dms:DateTime"/>
      </xsd:simpleType>
    </xsd:element>
    <xsd:element name="Ideal_x0020_Mindset_x0020__x002d__x0020_CML" ma:index="13" nillable="true" ma:displayName="Ideal Mindset - CML" ma:internalName="Ideal_x0020_Mindset_x0020__x002d__x0020_CM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/P/I - Student will benefit greatly from taking the ACT"/>
                    <xsd:enumeration value="S/P/I - The highest score is priority #1 - even 1 point matters for scholarships"/>
                    <xsd:enumeration value="S/P/I - Online prep can help students maximize score"/>
                    <xsd:enumeration value="S/P/I - Student should plan to take the test at least twice."/>
                    <xsd:enumeration value="S/P/I - It would be valuable to have an early indicator of how student will do on the ACT"/>
                    <xsd:enumeration value="S/P/I - Sharing student data with educational institutions through ACT is safe and can have great benefit"/>
                    <xsd:enumeration value="S/P/I - &quot;Student should plan to take the test at least twice."/>
                    <xsd:enumeration value="PSE - Standardized tests are valuable for predicting long-term college outcomes, including retention, cumulative GPA, and graduation"/>
                    <xsd:enumeration value="PSE - Recruiting the right students is easier with accurate and reliable indepth data insights"/>
                    <xsd:enumeration value="PSE - It is safe for students to share data with educational institutions through ACT and can have great benefit"/>
                    <xsd:enumeration value="PSE - Having more information about a student allows for the best admissions decisions"/>
                    <xsd:enumeration value="WF - Employers: Foundational skills are vital to job performance"/>
                    <xsd:enumeration value="WF - Employers: Employee turnover can often be attributed to foundational skills gap"/>
                    <xsd:enumeration value="WF - Employers: It is worth the effort and cost to assess applicants and current employees"/>
                    <xsd:enumeration value="WF - Purchasers/Influencers: There is a fundational skills gap- employers want to fixed"/>
                    <xsd:enumeration value="WF - Purchasers/Influencers: The skills gap can be addressed with WorkKeys and the NCRC"/>
                    <xsd:enumeration value="WF - Purchasers/Influencers: ACT is dedicated to workforce clients"/>
                    <xsd:enumeration value="WF - Purchasers/Influencers: A skilled workforce can boost the economic health of a community"/>
                    <xsd:enumeration value="WF - Purchasers/Influencers: Federal funding can be used for NCRC/WorkKeys"/>
                    <xsd:enumeration value="WF - End Users: Employers will favor me if I have an NCRC"/>
                    <xsd:enumeration value="WF - End Users: It's easy to find a place to test"/>
                    <xsd:enumeration value="K-12 - Standardized tests is valuable for schools and students. It should be a high priority in budgeting."/>
                    <xsd:enumeration value="K-12 - System-wide testing has many advantages, often identifying students who wouldn't have otherwise considered college"/>
                    <xsd:enumeration value="K-12 - Higher ed inst will (and should) continue to require ACT/SAT"/>
                    <xsd:enumeration value="K-12 - Ensuring students are on track early is vital - as is keeping them on track - so indicators of progress toward readiness are valuable"/>
                    <xsd:enumeration value="K-12 - Using test prep products help students maximize test scores"/>
                    <xsd:enumeration value="K-12 - Statewide testing helps more underserved students get to college"/>
                    <xsd:enumeration value="K-12 - When students share data with educational institutions through ACT, it is safe and is beneficial"/>
                    <xsd:enumeration value="Govt - There is a foundational skills gap, employers want to fix."/>
                    <xsd:enumeration value="Govt -  The skills gap can be addressed with WorkKeys and the NCRC"/>
                    <xsd:enumeration value="Govt - ACT is dedicated to workforce clients"/>
                    <xsd:enumeration value="Govt - A skilled workforce can boost the economic health of a community"/>
                    <xsd:enumeration value="Govt - Federal funding can be used for NCRC/WorkKeys"/>
                  </xsd:restriction>
                </xsd:simpleType>
              </xsd:element>
            </xsd:sequence>
          </xsd:extension>
        </xsd:complexContent>
      </xsd:complexType>
    </xsd:element>
    <xsd:element name="Job_x0020_Title_x0020__x002d__x0020_CML" ma:index="14" nillable="true" ma:displayName="Job Title - CML" ma:internalName="Job_x0020_Title_x0020__x002d__x0020_CML">
      <xsd:simpleType>
        <xsd:restriction base="dms:Text">
          <xsd:maxLength value="255"/>
        </xsd:restriction>
      </xsd:simpleType>
    </xsd:element>
    <xsd:element name="MS_x0020_Product_x002f_Service_x0020__x002d__x0020_CML" ma:index="15" nillable="true" ma:displayName="MS Product/Service - CML" ma:internalName="MS_x0020_Product_x002f_Service_x0020__x002d__x0020_CM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he ACT"/>
                    <xsd:enumeration value="ACT Aspire"/>
                    <xsd:enumeration value="ACT CAAP"/>
                    <xsd:enumeration value="ACT Compass"/>
                    <xsd:enumeration value="ACT Engage"/>
                    <xsd:enumeration value="ACT Engage College"/>
                    <xsd:enumeration value="ACT Enroll"/>
                    <xsd:enumeration value="ACT Explore"/>
                    <xsd:enumeration value="ACT QualityCore"/>
                    <xsd:enumeration value="ACT Plan"/>
                    <xsd:enumeration value="ACT WorkKeys"/>
                    <xsd:enumeration value="ACT National Career Readiness Certificate"/>
                    <xsd:enumeration value="ACT KeyTrain"/>
                    <xsd:enumeration value="ACT Soft Skills Suite"/>
                    <xsd:enumeration value="ACT Career Ready 101"/>
                    <xsd:enumeration value="AIM ACT Information Manager"/>
                    <xsd:enumeration value="ACT Predictive Modeling Service"/>
                    <xsd:enumeration value="ACT Enrollment Information Service"/>
                    <xsd:enumeration value="ACT Enrollment Management Services"/>
                    <xsd:enumeration value="ACT Educational Opportunity Service"/>
                    <xsd:enumeration value="ACT Institutional Data Questionnaire"/>
                    <xsd:enumeration value="ACT Class Profile Service"/>
                    <xsd:enumeration value="ACT Retention/Attrition Service"/>
                    <xsd:enumeration value="ACT Prediction Research Service"/>
                    <xsd:enumeration value="ACT Course Placement Service"/>
                    <xsd:enumeration value="ACT Profile"/>
                    <xsd:enumeration value="ACT Entering Student Descriptive Report"/>
                    <xsd:enumeration value="Predictive Service for the ACT"/>
                    <xsd:enumeration value="Returning Student Retention Report"/>
                    <xsd:enumeration value="ACT CAAP Content Analysis Report"/>
                    <xsd:enumeration value="ACT/CAAP Linkage Report"/>
                    <xsd:enumeration value="ACT Compass/ACT CAAP Linkage Report"/>
                    <xsd:enumeration value="ACT Online Prep"/>
                    <xsd:enumeration value="ACT Kaplan Online Prep Live"/>
                    <xsd:enumeration value="Customer Success"/>
                    <xsd:enumeration value="Education &amp; Career Planning"/>
                    <xsd:enumeration value="EPC"/>
                    <xsd:enumeration value="PreACT"/>
                    <xsd:enumeration value="CCRW"/>
                    <xsd:enumeration value="College and Career Readiness Campaign"/>
                    <xsd:enumeration value="Public Affairs (OPA/Policy &amp; Advocacy)"/>
                    <xsd:enumeration value="Research"/>
                    <xsd:enumeration value="State Orgs"/>
                    <xsd:enumeration value="ACT Corporate"/>
                    <xsd:enumeration value="Web - general"/>
                    <xsd:enumeration value="K-12 Products"/>
                    <xsd:enumeration value="PSE Products"/>
                    <xsd:enumeration value="Workforce Products"/>
                  </xsd:restriction>
                </xsd:simpleType>
              </xsd:element>
            </xsd:sequence>
          </xsd:extension>
        </xsd:complexContent>
      </xsd:complexType>
    </xsd:element>
    <xsd:element name="Topic_x0020__x002d__x0020_CML" ma:index="16" nillable="true" ma:displayName="Topic - CML" ma:internalName="Topic_x0020__x002d__x0020_CM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/P/I: Student Success"/>
                    <xsd:enumeration value="S/P/I: Plan for Future"/>
                    <xsd:enumeration value="S/P/I: Can I get into college?"/>
                    <xsd:enumeration value="S/P/I: Stress from Parents, schools"/>
                    <xsd:enumeration value="S/P/I: Pressure of high stakes test vs rewards of high scores"/>
                    <xsd:enumeration value="S/P/I: Student Academic Success"/>
                    <xsd:enumeration value="S/P/I: Encouraging independence"/>
                    <xsd:enumeration value="S/P/I: Struggle to step in or fear of failure"/>
                    <xsd:enumeration value="S/P/I: Preparing for Academic Success"/>
                    <xsd:enumeration value="K-12: Student Improvement"/>
                    <xsd:enumeration value="K-12: Preparing Students for Future"/>
                    <xsd:enumeration value="K-12: Transition to High School"/>
                    <xsd:enumeration value="K-12: Priorities for Counselors"/>
                    <xsd:enumeration value="K-12: Budget"/>
                    <xsd:enumeration value="K-12: Student Success/College &amp; Career Prep"/>
                    <xsd:enumeration value="K-12: Accountability (Mandates - Fed ESSA/State standards)"/>
                    <xsd:enumeration value="K-12: Dropout &amp; Graduation Rates - measuring student progress"/>
                    <xsd:enumeration value="K-12: Priorities for Counselors - interventions, help parents"/>
                    <xsd:enumeration value="PSE: Recruitment"/>
                    <xsd:enumeration value="PSE: Enrollment"/>
                    <xsd:enumeration value="PSE: Admissions - Measuring student college readiness"/>
                    <xsd:enumeration value="PSE: Retention - Measuring student college success"/>
                    <xsd:enumeration value="PSE: Graduation Rates - Measuring student college success"/>
                    <xsd:enumeration value="WF: Professional Advancement"/>
                    <xsd:enumeration value="WF: Measuring Job Readiness"/>
                    <xsd:enumeration value="WF: Finding employment"/>
                    <xsd:enumeration value="WF: Retaining employment"/>
                    <xsd:enumeration value="WF: Measure employee skills"/>
                    <xsd:enumeration value="WF: Retention"/>
                    <xsd:enumeration value="WF: Employee recruitment"/>
                    <xsd:enumeration value="WF: Measure job readiness before hiring"/>
                    <xsd:enumeration value="Govt: Academic Accountability (Mandates - Fed ESSA / State standards)"/>
                    <xsd:enumeration value="Govt: School: Dropout/Retention &amp; Graduation Rates"/>
                    <xsd:enumeration value="Govt: Budget"/>
                    <xsd:enumeration value="Govt: Community Success: Students, Employee, Employers"/>
                    <xsd:enumeration value="Govt: Building a skilled community"/>
                  </xsd:restriction>
                </xsd:simpleType>
              </xsd:element>
            </xsd:sequence>
          </xsd:extension>
        </xsd:complexContent>
      </xsd:complexType>
    </xsd:element>
    <xsd:element name="Project_x0020_Status_x0020__x002d__x0020_CML" ma:index="17" ma:displayName="Project Status - CML" ma:default="Active" ma:format="Dropdown" ma:internalName="Project_x0020_Status_x0020__x002d__x0020_CML">
      <xsd:simpleType>
        <xsd:restriction base="dms:Choice">
          <xsd:enumeration value="Active"/>
          <xsd:enumeration value="Complete"/>
          <xsd:enumeration value="Cancelled"/>
        </xsd:restriction>
      </xsd:simpleType>
    </xsd:element>
    <xsd:element name="Workflow_x003a__x0020_CM_x0020_Library_x0020_Lookup" ma:index="18" nillable="true" ma:displayName="Workflow: CM Library Lookup" ma:internalName="Workflow_x003a__x0020_CM_x0020_Library_x0020_Lookup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11fe7-edde-4ef2-a25d-a57fc19e823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_x0020__x002d__x0020_CML xmlns="fab09cd2-a555-43e6-9453-50e290cae17a"/>
    <Project_x0020_Status_x0020__x002d__x0020_CML xmlns="fab09cd2-a555-43e6-9453-50e290cae17a">Active</Project_x0020_Status_x0020__x002d__x0020_CML>
    <Ideal_x0020_Mindset_x0020__x002d__x0020_CML xmlns="fab09cd2-a555-43e6-9453-50e290cae17a"/>
    <Workflow_x003a__x0020_CM_x0020_Library_x0020_Lookup xmlns="fab09cd2-a555-43e6-9453-50e290cae17a">
      <Url>https://actinc.sharepoint.com/sites/BX/collab/_layouts/15/wrkstat.aspx?List=fab09cd2-a555-43e6-9453-50e290cae17a&amp;WorkflowInstanceName=5207bc67-7f1e-4a29-85f7-bee76fbb2b9d</Url>
      <Description>Stage 1</Description>
    </Workflow_x003a__x0020_CM_x0020_Library_x0020_Lookup>
    <MS_x0020_Job_x0020_Number_x0020__x002d__x0020_CML xmlns="fab09cd2-a555-43e6-9453-50e290cae17a" xsi:nil="true"/>
    <Deployment_x0020_Date_x0020__x002d__x0020_CML xmlns="fab09cd2-a555-43e6-9453-50e290cae17a" xsi:nil="true"/>
    <MS_x0020_Product_x002f_Service_x0020__x002d__x0020_CML xmlns="fab09cd2-a555-43e6-9453-50e290cae17a"/>
    <Audience_x0020_Role_x0020__x002d__x0020_CML xmlns="fab09cd2-a555-43e6-9453-50e290cae17a"/>
    <Job_x0020_Title_x0020__x002d__x0020_CML xmlns="fab09cd2-a555-43e6-9453-50e290cae17a" xsi:nil="true"/>
    <Audience_x0020_Transition_x0020__x002d__x0020_CML xmlns="fab09cd2-a555-43e6-9453-50e290cae17a"/>
    <Content_x0020_Structure_x0020__x002d__x0020_CML xmlns="fab09cd2-a555-43e6-9453-50e290cae17a" xsi:nil="true"/>
  </documentManagement>
</p:properties>
</file>

<file path=customXml/itemProps1.xml><?xml version="1.0" encoding="utf-8"?>
<ds:datastoreItem xmlns:ds="http://schemas.openxmlformats.org/officeDocument/2006/customXml" ds:itemID="{1B852278-E930-4471-B5E6-FB5983F79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b09cd2-a555-43e6-9453-50e290cae17a"/>
    <ds:schemaRef ds:uri="39011fe7-edde-4ef2-a25d-a57fc19e82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0887C7-FD76-480C-9EA1-A21F439531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21D68A-23F9-4851-AC65-E43EAE2BDEC4}">
  <ds:schemaRefs>
    <ds:schemaRef ds:uri="http://purl.org/dc/elements/1.1/"/>
    <ds:schemaRef ds:uri="fab09cd2-a555-43e6-9453-50e290cae17a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Why is it important to do your best on the ACT® test?</vt:lpstr>
      <vt:lpstr>Why is it important to do your best on the ACT® test?</vt:lpstr>
      <vt:lpstr>Is retesting worth it?</vt:lpstr>
      <vt:lpstr>Is retesting worth it?</vt:lpstr>
      <vt:lpstr>PowerPoint Presentation</vt:lpstr>
      <vt:lpstr>ACT College Readiness Benchmarks</vt:lpstr>
      <vt:lpstr>ACT College Readiness Benchmarks</vt:lpstr>
      <vt:lpstr>ACT College Readiness Benchmarks</vt:lpstr>
      <vt:lpstr>ACT College Readiness Benchmarks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2017-04-14T20:36:29Z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0x010100CE764BC45B93B5438E8DD886E7411D38</vt:lpwstr>
  </property>
</Properties>
</file>